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Nunito Semi Bold" panose="020B0604020202020204" charset="0"/>
      <p:regular r:id="rId15"/>
    </p:embeddedFont>
    <p:embeddedFont>
      <p:font typeface="PT Sans" panose="020B0503020203020204" pitchFamily="34" charset="0"/>
      <p:regular r:id="rId16"/>
      <p:bold r:id="rId17"/>
      <p:italic r:id="rId18"/>
      <p:boldItalic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02" d="100"/>
          <a:sy n="102" d="100"/>
        </p:scale>
        <p:origin x="138" y="2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057356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1">
    <p:bg>
      <p:bgPr>
        <a:gradFill flip="none" rotWithShape="1">
          <a:gsLst>
            <a:gs pos="37000">
              <a:srgbClr val="D1DCF0"/>
            </a:gs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479471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BOOKHAVEN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2162056"/>
            <a:ext cx="7468553" cy="1943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7650"/>
              </a:lnSpc>
              <a:buNone/>
            </a:pPr>
            <a:r>
              <a:rPr lang="en-US" sz="61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Modern Online Bookstore Platform</a:t>
            </a:r>
            <a:endParaRPr lang="en-US" sz="6100" dirty="0"/>
          </a:p>
        </p:txBody>
      </p:sp>
      <p:sp>
        <p:nvSpPr>
          <p:cNvPr id="5" name="Shape 2"/>
          <p:cNvSpPr/>
          <p:nvPr/>
        </p:nvSpPr>
        <p:spPr>
          <a:xfrm>
            <a:off x="6324124" y="4464129"/>
            <a:ext cx="7468553" cy="1361956"/>
          </a:xfrm>
          <a:prstGeom prst="roundRect">
            <a:avLst>
              <a:gd name="adj" fmla="val 26364"/>
            </a:avLst>
          </a:prstGeom>
          <a:solidFill>
            <a:srgbClr val="B7C2FB"/>
          </a:solidFill>
          <a:ln/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3439" y="4783455"/>
            <a:ext cx="351949" cy="28158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154704" y="4763214"/>
            <a:ext cx="6398657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Problem Statement: Digital Transformation of Traditional Bookstores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6324123" y="6608705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S118 DHEERAJ SINGH</a:t>
            </a:r>
            <a:endParaRPr lang="en-US" sz="1850" dirty="0"/>
          </a:p>
        </p:txBody>
      </p:sp>
      <p:sp>
        <p:nvSpPr>
          <p:cNvPr id="9" name="Text 5"/>
          <p:cNvSpPr/>
          <p:nvPr/>
        </p:nvSpPr>
        <p:spPr>
          <a:xfrm>
            <a:off x="6324124" y="6015096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"Transforming Book Retail Through Digital Innovation"</a:t>
            </a:r>
            <a:endParaRPr lang="en-US" sz="185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11E4073-CC5C-45DB-967A-EBB4ED7891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20282" y="-258674"/>
            <a:ext cx="6667500" cy="162877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64664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1045" y="3229332"/>
            <a:ext cx="11081147" cy="6226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00"/>
              </a:lnSpc>
              <a:buNone/>
            </a:pPr>
            <a:r>
              <a:rPr lang="en-US" sz="39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The Challenge: Traditional Bookstore Limitations</a:t>
            </a:r>
            <a:endParaRPr lang="en-US" sz="3900" dirty="0"/>
          </a:p>
        </p:txBody>
      </p:sp>
      <p:sp>
        <p:nvSpPr>
          <p:cNvPr id="4" name="Shape 1"/>
          <p:cNvSpPr/>
          <p:nvPr/>
        </p:nvSpPr>
        <p:spPr>
          <a:xfrm>
            <a:off x="741045" y="4169569"/>
            <a:ext cx="476369" cy="476369"/>
          </a:xfrm>
          <a:prstGeom prst="roundRect">
            <a:avLst>
              <a:gd name="adj" fmla="val 66672"/>
            </a:avLst>
          </a:prstGeom>
          <a:solidFill>
            <a:srgbClr val="F3F3FF"/>
          </a:solidFill>
          <a:ln w="22860">
            <a:solidFill>
              <a:srgbClr val="2D4DF2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429107" y="4242316"/>
            <a:ext cx="3175754" cy="311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Limited Geographical Reach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1429107" y="4680704"/>
            <a:ext cx="5753814" cy="10158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Physical stores constrained by location and operating hours, missing potential customers in remote areas and different time zones.</a:t>
            </a:r>
            <a:endParaRPr lang="en-US" sz="1650" dirty="0"/>
          </a:p>
        </p:txBody>
      </p:sp>
      <p:sp>
        <p:nvSpPr>
          <p:cNvPr id="7" name="Shape 4"/>
          <p:cNvSpPr/>
          <p:nvPr/>
        </p:nvSpPr>
        <p:spPr>
          <a:xfrm>
            <a:off x="7447478" y="4169569"/>
            <a:ext cx="476369" cy="476369"/>
          </a:xfrm>
          <a:prstGeom prst="roundRect">
            <a:avLst>
              <a:gd name="adj" fmla="val 66672"/>
            </a:avLst>
          </a:prstGeom>
          <a:solidFill>
            <a:srgbClr val="F3F3FF"/>
          </a:solidFill>
          <a:ln w="22860">
            <a:solidFill>
              <a:srgbClr val="018CE1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8135541" y="4242316"/>
            <a:ext cx="2652951" cy="311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High Operational Costs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8135541" y="4680704"/>
            <a:ext cx="5753814" cy="10158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Expensive rent, utilities, and staff wages significantly impact profit margins whilst inventory management creates additional overheads.</a:t>
            </a: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741045" y="6119932"/>
            <a:ext cx="476369" cy="476369"/>
          </a:xfrm>
          <a:prstGeom prst="roundRect">
            <a:avLst>
              <a:gd name="adj" fmla="val 66672"/>
            </a:avLst>
          </a:prstGeom>
          <a:solidFill>
            <a:srgbClr val="F3F3FF"/>
          </a:solidFill>
          <a:ln w="22860">
            <a:solidFill>
              <a:srgbClr val="DA33BF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429107" y="6192679"/>
            <a:ext cx="3013948" cy="311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Competition Disadvantage</a:t>
            </a:r>
            <a:endParaRPr lang="en-US" sz="1950" dirty="0"/>
          </a:p>
        </p:txBody>
      </p:sp>
      <p:sp>
        <p:nvSpPr>
          <p:cNvPr id="12" name="Text 9"/>
          <p:cNvSpPr/>
          <p:nvPr/>
        </p:nvSpPr>
        <p:spPr>
          <a:xfrm>
            <a:off x="1429107" y="6631067"/>
            <a:ext cx="5753814" cy="10158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Unable to compete with e-commerce giants on pricing, convenience, or extensive catalogue offerings in today's digital marketplace.</a:t>
            </a:r>
            <a:endParaRPr lang="en-US" sz="1650" dirty="0"/>
          </a:p>
        </p:txBody>
      </p:sp>
      <p:sp>
        <p:nvSpPr>
          <p:cNvPr id="13" name="Shape 10"/>
          <p:cNvSpPr/>
          <p:nvPr/>
        </p:nvSpPr>
        <p:spPr>
          <a:xfrm>
            <a:off x="7447478" y="6119932"/>
            <a:ext cx="476369" cy="476369"/>
          </a:xfrm>
          <a:prstGeom prst="roundRect">
            <a:avLst>
              <a:gd name="adj" fmla="val 66672"/>
            </a:avLst>
          </a:prstGeom>
          <a:solidFill>
            <a:srgbClr val="F3F3FF"/>
          </a:solidFill>
          <a:ln w="22860">
            <a:solidFill>
              <a:srgbClr val="2D4DF2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8135541" y="6192679"/>
            <a:ext cx="3318748" cy="311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Generic Shopping Experience</a:t>
            </a:r>
            <a:endParaRPr lang="en-US" sz="1950" dirty="0"/>
          </a:p>
        </p:txBody>
      </p:sp>
      <p:sp>
        <p:nvSpPr>
          <p:cNvPr id="15" name="Text 12"/>
          <p:cNvSpPr/>
          <p:nvPr/>
        </p:nvSpPr>
        <p:spPr>
          <a:xfrm>
            <a:off x="8135541" y="6631067"/>
            <a:ext cx="5753814" cy="6772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Lack of personalised recommendations and customer insights limits engagement and repeat business opportunities.</a:t>
            </a:r>
            <a:endParaRPr lang="en-US" sz="16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6880" y="1028224"/>
            <a:ext cx="11924705" cy="6360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BookHaven: Complete Digital Bookstore Ecosystem</a:t>
            </a:r>
            <a:endParaRPr lang="en-US" sz="4000" dirty="0"/>
          </a:p>
        </p:txBody>
      </p:sp>
      <p:sp>
        <p:nvSpPr>
          <p:cNvPr id="3" name="Text 1"/>
          <p:cNvSpPr/>
          <p:nvPr/>
        </p:nvSpPr>
        <p:spPr>
          <a:xfrm>
            <a:off x="2151340" y="2549009"/>
            <a:ext cx="2544128" cy="3180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500"/>
              </a:lnSpc>
              <a:buNone/>
            </a:pPr>
            <a:r>
              <a:rPr lang="en-US" sz="20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User Management</a:t>
            </a:r>
            <a:endParaRPr lang="en-US" sz="2000" dirty="0"/>
          </a:p>
        </p:txBody>
      </p:sp>
      <p:sp>
        <p:nvSpPr>
          <p:cNvPr id="4" name="Text 2"/>
          <p:cNvSpPr/>
          <p:nvPr/>
        </p:nvSpPr>
        <p:spPr>
          <a:xfrm>
            <a:off x="756880" y="2996684"/>
            <a:ext cx="3938588" cy="10376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700"/>
              </a:lnSpc>
              <a:buNone/>
            </a:pPr>
            <a:r>
              <a:rPr lang="en-US" sz="17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Secure registration and login system with profile customisation and reading preferences tracking.</a:t>
            </a:r>
            <a:endParaRPr lang="en-US" sz="17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9794" y="2353508"/>
            <a:ext cx="4590812" cy="4590812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3470" y="3502104"/>
            <a:ext cx="323493" cy="40445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934932" y="2096691"/>
            <a:ext cx="2544128" cy="3180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Smart Catalogue</a:t>
            </a:r>
            <a:endParaRPr lang="en-US" sz="2000" dirty="0"/>
          </a:p>
        </p:txBody>
      </p:sp>
      <p:sp>
        <p:nvSpPr>
          <p:cNvPr id="8" name="Text 4"/>
          <p:cNvSpPr/>
          <p:nvPr/>
        </p:nvSpPr>
        <p:spPr>
          <a:xfrm>
            <a:off x="9934932" y="2544366"/>
            <a:ext cx="3938588" cy="10376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Organised categories with advanced search functionality, filters, and detailed book information including reviews.</a:t>
            </a:r>
            <a:endParaRPr lang="en-US" sz="17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19794" y="2353508"/>
            <a:ext cx="4590812" cy="4590812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49885" y="2918460"/>
            <a:ext cx="323493" cy="40445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0043041" y="3906322"/>
            <a:ext cx="2544128" cy="3180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Dynamic Cart</a:t>
            </a:r>
            <a:endParaRPr lang="en-US" sz="2000" dirty="0"/>
          </a:p>
        </p:txBody>
      </p:sp>
      <p:sp>
        <p:nvSpPr>
          <p:cNvPr id="12" name="Text 6"/>
          <p:cNvSpPr/>
          <p:nvPr/>
        </p:nvSpPr>
        <p:spPr>
          <a:xfrm>
            <a:off x="10043041" y="4353997"/>
            <a:ext cx="3830479" cy="10376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Real-time updates with quantity management, price calculations, and seamless checkout process integration.</a:t>
            </a:r>
            <a:endParaRPr lang="en-US" sz="17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19794" y="2353508"/>
            <a:ext cx="4590812" cy="4590812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60143" y="4446627"/>
            <a:ext cx="323493" cy="404455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9934932" y="5715953"/>
            <a:ext cx="2544128" cy="3180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Wishlist System</a:t>
            </a:r>
            <a:endParaRPr lang="en-US" sz="2000" dirty="0"/>
          </a:p>
        </p:txBody>
      </p:sp>
      <p:sp>
        <p:nvSpPr>
          <p:cNvPr id="16" name="Text 8"/>
          <p:cNvSpPr/>
          <p:nvPr/>
        </p:nvSpPr>
        <p:spPr>
          <a:xfrm>
            <a:off x="9934932" y="6163628"/>
            <a:ext cx="3938588" cy="10376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Persistent saving across sessions with sharing capabilities and price drop notifications for saved items.</a:t>
            </a:r>
            <a:endParaRPr lang="en-US" sz="1700" dirty="0"/>
          </a:p>
        </p:txBody>
      </p:sp>
      <p:pic>
        <p:nvPicPr>
          <p:cNvPr id="17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19794" y="2353508"/>
            <a:ext cx="4590812" cy="4590812"/>
          </a:xfrm>
          <a:prstGeom prst="rect">
            <a:avLst/>
          </a:prstGeom>
        </p:spPr>
      </p:pic>
      <p:pic>
        <p:nvPicPr>
          <p:cNvPr id="18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49885" y="5974675"/>
            <a:ext cx="323493" cy="404455"/>
          </a:xfrm>
          <a:prstGeom prst="rect">
            <a:avLst/>
          </a:prstGeom>
        </p:spPr>
      </p:pic>
      <p:sp>
        <p:nvSpPr>
          <p:cNvPr id="19" name="Text 9"/>
          <p:cNvSpPr/>
          <p:nvPr/>
        </p:nvSpPr>
        <p:spPr>
          <a:xfrm>
            <a:off x="2151340" y="5263515"/>
            <a:ext cx="2544128" cy="3180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500"/>
              </a:lnSpc>
              <a:buNone/>
            </a:pPr>
            <a:r>
              <a:rPr lang="en-US" sz="20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Responsive Design</a:t>
            </a:r>
            <a:endParaRPr lang="en-US" sz="2000" dirty="0"/>
          </a:p>
        </p:txBody>
      </p:sp>
      <p:sp>
        <p:nvSpPr>
          <p:cNvPr id="20" name="Text 10"/>
          <p:cNvSpPr/>
          <p:nvPr/>
        </p:nvSpPr>
        <p:spPr>
          <a:xfrm>
            <a:off x="756880" y="5711190"/>
            <a:ext cx="3938588" cy="10376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700"/>
              </a:lnSpc>
              <a:buNone/>
            </a:pPr>
            <a:r>
              <a:rPr lang="en-US" sz="17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Seamless experience across all devices - desktop, tablet, and mobile with optimised performance and intuitive navigation.</a:t>
            </a:r>
            <a:endParaRPr lang="en-US" sz="1700" dirty="0"/>
          </a:p>
        </p:txBody>
      </p:sp>
      <p:pic>
        <p:nvPicPr>
          <p:cNvPr id="21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019794" y="2353508"/>
            <a:ext cx="4590812" cy="4590812"/>
          </a:xfrm>
          <a:prstGeom prst="rect">
            <a:avLst/>
          </a:prstGeom>
        </p:spPr>
      </p:pic>
      <p:pic>
        <p:nvPicPr>
          <p:cNvPr id="22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853470" y="5391031"/>
            <a:ext cx="323493" cy="40445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51377" y="1063347"/>
            <a:ext cx="7499390" cy="642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Robust Technology Architecture</a:t>
            </a:r>
            <a:endParaRPr lang="en-US" sz="4000" dirty="0"/>
          </a:p>
        </p:txBody>
      </p:sp>
      <p:sp>
        <p:nvSpPr>
          <p:cNvPr id="4" name="Shape 1"/>
          <p:cNvSpPr/>
          <p:nvPr/>
        </p:nvSpPr>
        <p:spPr>
          <a:xfrm>
            <a:off x="6251377" y="2033826"/>
            <a:ext cx="3697724" cy="2333982"/>
          </a:xfrm>
          <a:prstGeom prst="roundRect">
            <a:avLst>
              <a:gd name="adj" fmla="val 14047"/>
            </a:avLst>
          </a:prstGeom>
          <a:solidFill>
            <a:srgbClr val="F3F3FF"/>
          </a:solidFill>
          <a:ln w="22860">
            <a:solidFill>
              <a:srgbClr val="2D4DF2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492716" y="2275165"/>
            <a:ext cx="2571274" cy="321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Frontend Excellence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6492716" y="2727722"/>
            <a:ext cx="3215045" cy="13987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HTML5, CSS3, JavaScript (ES6+) with responsive Grid and Flexbox for optimal user experience across all platforms.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10167580" y="2033826"/>
            <a:ext cx="3697843" cy="2333982"/>
          </a:xfrm>
          <a:prstGeom prst="roundRect">
            <a:avLst>
              <a:gd name="adj" fmla="val 14047"/>
            </a:avLst>
          </a:prstGeom>
          <a:solidFill>
            <a:srgbClr val="F3F3FF"/>
          </a:solidFill>
          <a:ln w="22860">
            <a:solidFill>
              <a:srgbClr val="018CE1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408920" y="2275165"/>
            <a:ext cx="2571274" cy="321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Backend Foundation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10408920" y="2727722"/>
            <a:ext cx="3215164" cy="13987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Java Servlets and JSP implementing robust MVC Architecture pattern for scalable and maintainable code structure.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6251377" y="4586288"/>
            <a:ext cx="7614047" cy="1634609"/>
          </a:xfrm>
          <a:prstGeom prst="roundRect">
            <a:avLst>
              <a:gd name="adj" fmla="val 20057"/>
            </a:avLst>
          </a:prstGeom>
          <a:solidFill>
            <a:srgbClr val="F3F3FF"/>
          </a:solidFill>
          <a:ln w="22860">
            <a:solidFill>
              <a:srgbClr val="DA33BF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492716" y="4827627"/>
            <a:ext cx="2571274" cy="321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Database &amp; Security</a:t>
            </a:r>
            <a:endParaRPr lang="en-US" sz="2000" dirty="0"/>
          </a:p>
        </p:txBody>
      </p:sp>
      <p:sp>
        <p:nvSpPr>
          <p:cNvPr id="12" name="Text 9"/>
          <p:cNvSpPr/>
          <p:nvPr/>
        </p:nvSpPr>
        <p:spPr>
          <a:xfrm>
            <a:off x="6492716" y="5280184"/>
            <a:ext cx="7131368" cy="6993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MySQL with optimised queries, Apache Tomcat server, comprehensive input validation, and SQL injection prevention protocols.</a:t>
            </a:r>
            <a:endParaRPr lang="en-US" sz="1700" dirty="0"/>
          </a:p>
        </p:txBody>
      </p:sp>
      <p:sp>
        <p:nvSpPr>
          <p:cNvPr id="13" name="Text 10"/>
          <p:cNvSpPr/>
          <p:nvPr/>
        </p:nvSpPr>
        <p:spPr>
          <a:xfrm>
            <a:off x="6251377" y="6466761"/>
            <a:ext cx="7614047" cy="6993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Our technical stack ensures enterprise-grade security, optimal performance, and seamless scalability for future growth requirements.</a:t>
            </a:r>
            <a:endParaRPr lang="en-US" sz="17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4139" y="599123"/>
            <a:ext cx="6307217" cy="6169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8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Seamless Customer Journey</a:t>
            </a:r>
            <a:endParaRPr lang="en-US" sz="38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139" y="1530668"/>
            <a:ext cx="1048822" cy="152495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992630" y="1740337"/>
            <a:ext cx="2467928" cy="3084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Landing Experience</a:t>
            </a:r>
            <a:endParaRPr lang="en-US" sz="1900" dirty="0"/>
          </a:p>
        </p:txBody>
      </p:sp>
      <p:sp>
        <p:nvSpPr>
          <p:cNvPr id="6" name="Text 2"/>
          <p:cNvSpPr/>
          <p:nvPr/>
        </p:nvSpPr>
        <p:spPr>
          <a:xfrm>
            <a:off x="1992630" y="2174677"/>
            <a:ext cx="6417231" cy="6712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Engaging homepage with featured books, categories, and intuitive navigation guiding users to explore our catalogue.</a:t>
            </a:r>
            <a:endParaRPr lang="en-US" sz="16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4139" y="3055620"/>
            <a:ext cx="1048822" cy="152495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992630" y="3265289"/>
            <a:ext cx="2699147" cy="3084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Discovery &amp; Exploration</a:t>
            </a:r>
            <a:endParaRPr lang="en-US" sz="1900" dirty="0"/>
          </a:p>
        </p:txBody>
      </p:sp>
      <p:sp>
        <p:nvSpPr>
          <p:cNvPr id="9" name="Text 4"/>
          <p:cNvSpPr/>
          <p:nvPr/>
        </p:nvSpPr>
        <p:spPr>
          <a:xfrm>
            <a:off x="1992630" y="3699629"/>
            <a:ext cx="6417231" cy="6712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Advanced search with filters by genre, author, price range, and ratings plus detailed book information and customer reviews.</a:t>
            </a:r>
            <a:endParaRPr lang="en-US" sz="16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4139" y="4580573"/>
            <a:ext cx="1048822" cy="152495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992630" y="4790242"/>
            <a:ext cx="2823567" cy="3084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Selection &amp; Management</a:t>
            </a:r>
            <a:endParaRPr lang="en-US" sz="1900" dirty="0"/>
          </a:p>
        </p:txBody>
      </p:sp>
      <p:sp>
        <p:nvSpPr>
          <p:cNvPr id="12" name="Text 6"/>
          <p:cNvSpPr/>
          <p:nvPr/>
        </p:nvSpPr>
        <p:spPr>
          <a:xfrm>
            <a:off x="1992630" y="5224582"/>
            <a:ext cx="6417231" cy="6712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Add to cart or wishlist with real-time price calculation, quantity adjustments, and cross-selling recommendations.</a:t>
            </a:r>
            <a:endParaRPr lang="en-US" sz="16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4139" y="6105525"/>
            <a:ext cx="1048822" cy="1524953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992630" y="6315194"/>
            <a:ext cx="2467928" cy="3084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Secure Completion</a:t>
            </a:r>
            <a:endParaRPr lang="en-US" sz="1900" dirty="0"/>
          </a:p>
        </p:txBody>
      </p:sp>
      <p:sp>
        <p:nvSpPr>
          <p:cNvPr id="15" name="Text 8"/>
          <p:cNvSpPr/>
          <p:nvPr/>
        </p:nvSpPr>
        <p:spPr>
          <a:xfrm>
            <a:off x="1992630" y="6749534"/>
            <a:ext cx="6417231" cy="6712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Streamlined checkout process with order confirmation, tracking information, and customer satisfaction follow-up.</a:t>
            </a:r>
            <a:endParaRPr lang="en-US" sz="16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75084" y="531257"/>
            <a:ext cx="6257211" cy="5673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Transformative Impact Metrics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1621750" y="2738080"/>
            <a:ext cx="2372439" cy="4822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750"/>
              </a:lnSpc>
              <a:buNone/>
            </a:pPr>
            <a:r>
              <a:rPr lang="en-US" sz="37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70%</a:t>
            </a:r>
            <a:endParaRPr lang="en-US" sz="37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1361" y="1532573"/>
            <a:ext cx="2893338" cy="2893338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673423" y="4667012"/>
            <a:ext cx="2269331" cy="2836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Cost Reduction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75084" y="5066348"/>
            <a:ext cx="4266009" cy="6172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5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Lower operational expenses compared to traditional physical bookstore operations</a:t>
            </a:r>
            <a:endParaRPr lang="en-US" sz="1500" dirty="0"/>
          </a:p>
        </p:txBody>
      </p:sp>
      <p:sp>
        <p:nvSpPr>
          <p:cNvPr id="7" name="Text 4"/>
          <p:cNvSpPr/>
          <p:nvPr/>
        </p:nvSpPr>
        <p:spPr>
          <a:xfrm>
            <a:off x="6128861" y="2738080"/>
            <a:ext cx="2372439" cy="4822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750"/>
              </a:lnSpc>
              <a:buNone/>
            </a:pPr>
            <a:r>
              <a:rPr lang="en-US" sz="37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85%</a:t>
            </a:r>
            <a:endParaRPr lang="en-US" sz="37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8472" y="1532573"/>
            <a:ext cx="2893338" cy="2893338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6180534" y="4667012"/>
            <a:ext cx="2269331" cy="2836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Accessibility Increase</a:t>
            </a:r>
            <a:endParaRPr lang="en-US" sz="1750" dirty="0"/>
          </a:p>
        </p:txBody>
      </p:sp>
      <p:sp>
        <p:nvSpPr>
          <p:cNvPr id="10" name="Text 6"/>
          <p:cNvSpPr/>
          <p:nvPr/>
        </p:nvSpPr>
        <p:spPr>
          <a:xfrm>
            <a:off x="5182195" y="5066348"/>
            <a:ext cx="4266009" cy="6172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5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Expanded reach to customers in remote areas and different time zones globally</a:t>
            </a:r>
            <a:endParaRPr lang="en-US" sz="1500" dirty="0"/>
          </a:p>
        </p:txBody>
      </p:sp>
      <p:sp>
        <p:nvSpPr>
          <p:cNvPr id="11" name="Text 7"/>
          <p:cNvSpPr/>
          <p:nvPr/>
        </p:nvSpPr>
        <p:spPr>
          <a:xfrm>
            <a:off x="10635972" y="2738080"/>
            <a:ext cx="2372439" cy="4822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750"/>
              </a:lnSpc>
              <a:buNone/>
            </a:pPr>
            <a:r>
              <a:rPr lang="en-US" sz="37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40%</a:t>
            </a:r>
            <a:endParaRPr lang="en-US" sz="3750" dirty="0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75583" y="1532573"/>
            <a:ext cx="2893338" cy="2893338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0669191" y="4667012"/>
            <a:ext cx="2306122" cy="2836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Environmental Benefit</a:t>
            </a:r>
            <a:endParaRPr lang="en-US" sz="1750" dirty="0"/>
          </a:p>
        </p:txBody>
      </p:sp>
      <p:sp>
        <p:nvSpPr>
          <p:cNvPr id="14" name="Text 9"/>
          <p:cNvSpPr/>
          <p:nvPr/>
        </p:nvSpPr>
        <p:spPr>
          <a:xfrm>
            <a:off x="9689306" y="5066348"/>
            <a:ext cx="4266009" cy="6172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5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Reduced carbon footprint through digital operations and optimised delivery systems</a:t>
            </a:r>
            <a:endParaRPr lang="en-US" sz="1500" dirty="0"/>
          </a:p>
        </p:txBody>
      </p:sp>
      <p:sp>
        <p:nvSpPr>
          <p:cNvPr id="15" name="Text 10"/>
          <p:cNvSpPr/>
          <p:nvPr/>
        </p:nvSpPr>
        <p:spPr>
          <a:xfrm>
            <a:off x="675084" y="6093381"/>
            <a:ext cx="2269331" cy="2836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Social Impact</a:t>
            </a:r>
            <a:endParaRPr lang="en-US" sz="1750" dirty="0"/>
          </a:p>
        </p:txBody>
      </p:sp>
      <p:sp>
        <p:nvSpPr>
          <p:cNvPr id="16" name="Text 11"/>
          <p:cNvSpPr/>
          <p:nvPr/>
        </p:nvSpPr>
        <p:spPr>
          <a:xfrm>
            <a:off x="675084" y="6569869"/>
            <a:ext cx="6404848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Democratised access to educational resources</a:t>
            </a:r>
            <a:endParaRPr lang="en-US" sz="1500" dirty="0"/>
          </a:p>
        </p:txBody>
      </p:sp>
      <p:sp>
        <p:nvSpPr>
          <p:cNvPr id="17" name="Text 12"/>
          <p:cNvSpPr/>
          <p:nvPr/>
        </p:nvSpPr>
        <p:spPr>
          <a:xfrm>
            <a:off x="675084" y="6945987"/>
            <a:ext cx="6404848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Promoted reading culture in digital generation</a:t>
            </a:r>
            <a:endParaRPr lang="en-US" sz="1500" dirty="0"/>
          </a:p>
        </p:txBody>
      </p:sp>
      <p:sp>
        <p:nvSpPr>
          <p:cNvPr id="18" name="Text 13"/>
          <p:cNvSpPr/>
          <p:nvPr/>
        </p:nvSpPr>
        <p:spPr>
          <a:xfrm>
            <a:off x="675084" y="7322106"/>
            <a:ext cx="6404848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Supported local authors and publishers</a:t>
            </a:r>
            <a:endParaRPr lang="en-US" sz="1500" dirty="0"/>
          </a:p>
        </p:txBody>
      </p:sp>
      <p:sp>
        <p:nvSpPr>
          <p:cNvPr id="19" name="Text 14"/>
          <p:cNvSpPr/>
          <p:nvPr/>
        </p:nvSpPr>
        <p:spPr>
          <a:xfrm>
            <a:off x="7558088" y="6093381"/>
            <a:ext cx="2269331" cy="2836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Economic Benefits</a:t>
            </a:r>
            <a:endParaRPr lang="en-US" sz="1750" dirty="0"/>
          </a:p>
        </p:txBody>
      </p:sp>
      <p:sp>
        <p:nvSpPr>
          <p:cNvPr id="20" name="Text 15"/>
          <p:cNvSpPr/>
          <p:nvPr/>
        </p:nvSpPr>
        <p:spPr>
          <a:xfrm>
            <a:off x="7558088" y="6569869"/>
            <a:ext cx="6404848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Reduced operational overheads</a:t>
            </a:r>
            <a:endParaRPr lang="en-US" sz="1500" dirty="0"/>
          </a:p>
        </p:txBody>
      </p:sp>
      <p:sp>
        <p:nvSpPr>
          <p:cNvPr id="21" name="Text 16"/>
          <p:cNvSpPr/>
          <p:nvPr/>
        </p:nvSpPr>
        <p:spPr>
          <a:xfrm>
            <a:off x="7558088" y="6945987"/>
            <a:ext cx="6404848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Increased market reach potential</a:t>
            </a:r>
            <a:endParaRPr lang="en-US" sz="1500" dirty="0"/>
          </a:p>
        </p:txBody>
      </p:sp>
      <p:sp>
        <p:nvSpPr>
          <p:cNvPr id="22" name="Text 17"/>
          <p:cNvSpPr/>
          <p:nvPr/>
        </p:nvSpPr>
        <p:spPr>
          <a:xfrm>
            <a:off x="7558088" y="7322106"/>
            <a:ext cx="6404848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Enhanced customer lifetime value</a:t>
            </a:r>
            <a:endParaRPr lang="en-US" sz="15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56007" y="529471"/>
            <a:ext cx="6685598" cy="5628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Competitive Advantage Analysis</a:t>
            </a:r>
            <a:endParaRPr lang="en-US" sz="3500" dirty="0"/>
          </a:p>
        </p:txBody>
      </p:sp>
      <p:sp>
        <p:nvSpPr>
          <p:cNvPr id="4" name="Shape 1"/>
          <p:cNvSpPr/>
          <p:nvPr/>
        </p:nvSpPr>
        <p:spPr>
          <a:xfrm>
            <a:off x="6156007" y="1379220"/>
            <a:ext cx="7804785" cy="1436727"/>
          </a:xfrm>
          <a:prstGeom prst="roundRect">
            <a:avLst>
              <a:gd name="adj" fmla="val 7637"/>
            </a:avLst>
          </a:prstGeom>
          <a:solidFill>
            <a:srgbClr val="F3F3FF">
              <a:alpha val="75000"/>
            </a:srgbClr>
          </a:solidFill>
          <a:ln w="22860">
            <a:solidFill>
              <a:srgbClr val="2D4DF2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133148" y="1379220"/>
            <a:ext cx="91440" cy="1436727"/>
          </a:xfrm>
          <a:prstGeom prst="roundRect">
            <a:avLst>
              <a:gd name="adj" fmla="val 313894"/>
            </a:avLst>
          </a:prstGeom>
          <a:solidFill>
            <a:srgbClr val="2D4DF2"/>
          </a:solidFill>
          <a:ln/>
        </p:spPr>
      </p:sp>
      <p:sp>
        <p:nvSpPr>
          <p:cNvPr id="6" name="Text 3"/>
          <p:cNvSpPr/>
          <p:nvPr/>
        </p:nvSpPr>
        <p:spPr>
          <a:xfrm>
            <a:off x="6438781" y="1593413"/>
            <a:ext cx="2251115" cy="2813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Complete Feature Set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438781" y="1989534"/>
            <a:ext cx="7307818" cy="6122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Comprehensive solution including user management, wishlist, cart functionality, and responsive design - unlike limited competitor offerings.</a:t>
            </a:r>
            <a:endParaRPr lang="en-US" sz="1500" dirty="0"/>
          </a:p>
        </p:txBody>
      </p:sp>
      <p:sp>
        <p:nvSpPr>
          <p:cNvPr id="8" name="Shape 5"/>
          <p:cNvSpPr/>
          <p:nvPr/>
        </p:nvSpPr>
        <p:spPr>
          <a:xfrm>
            <a:off x="6156007" y="3007281"/>
            <a:ext cx="7804785" cy="1436727"/>
          </a:xfrm>
          <a:prstGeom prst="roundRect">
            <a:avLst>
              <a:gd name="adj" fmla="val 7637"/>
            </a:avLst>
          </a:prstGeom>
          <a:solidFill>
            <a:srgbClr val="F3F3FF">
              <a:alpha val="75000"/>
            </a:srgbClr>
          </a:solidFill>
          <a:ln w="22860">
            <a:solidFill>
              <a:srgbClr val="018CE1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6133148" y="3007281"/>
            <a:ext cx="91440" cy="1436727"/>
          </a:xfrm>
          <a:prstGeom prst="roundRect">
            <a:avLst>
              <a:gd name="adj" fmla="val 313894"/>
            </a:avLst>
          </a:prstGeom>
          <a:solidFill>
            <a:srgbClr val="018CE1"/>
          </a:solidFill>
          <a:ln/>
        </p:spPr>
      </p:sp>
      <p:sp>
        <p:nvSpPr>
          <p:cNvPr id="10" name="Text 7"/>
          <p:cNvSpPr/>
          <p:nvPr/>
        </p:nvSpPr>
        <p:spPr>
          <a:xfrm>
            <a:off x="6438781" y="3221474"/>
            <a:ext cx="2588300" cy="2813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Superior User Experience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6438781" y="3617595"/>
            <a:ext cx="7307818" cy="6122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Smooth animations, intuitive navigation, and seamless interactions create an engaging platform that keeps customers returning.</a:t>
            </a:r>
            <a:endParaRPr lang="en-US" sz="1500" dirty="0"/>
          </a:p>
        </p:txBody>
      </p:sp>
      <p:sp>
        <p:nvSpPr>
          <p:cNvPr id="12" name="Shape 9"/>
          <p:cNvSpPr/>
          <p:nvPr/>
        </p:nvSpPr>
        <p:spPr>
          <a:xfrm>
            <a:off x="6156007" y="4635341"/>
            <a:ext cx="7804785" cy="1436727"/>
          </a:xfrm>
          <a:prstGeom prst="roundRect">
            <a:avLst>
              <a:gd name="adj" fmla="val 7637"/>
            </a:avLst>
          </a:prstGeom>
          <a:solidFill>
            <a:srgbClr val="F3F3FF">
              <a:alpha val="75000"/>
            </a:srgbClr>
          </a:solidFill>
          <a:ln w="22860">
            <a:solidFill>
              <a:srgbClr val="DA33BF"/>
            </a:solidFill>
            <a:prstDash val="solid"/>
          </a:ln>
        </p:spPr>
      </p:sp>
      <p:sp>
        <p:nvSpPr>
          <p:cNvPr id="13" name="Shape 10"/>
          <p:cNvSpPr/>
          <p:nvPr/>
        </p:nvSpPr>
        <p:spPr>
          <a:xfrm>
            <a:off x="6133148" y="4635341"/>
            <a:ext cx="91440" cy="1436727"/>
          </a:xfrm>
          <a:prstGeom prst="roundRect">
            <a:avLst>
              <a:gd name="adj" fmla="val 313894"/>
            </a:avLst>
          </a:prstGeom>
          <a:solidFill>
            <a:srgbClr val="DA33BF"/>
          </a:solidFill>
          <a:ln/>
        </p:spPr>
      </p:sp>
      <p:sp>
        <p:nvSpPr>
          <p:cNvPr id="14" name="Text 11"/>
          <p:cNvSpPr/>
          <p:nvPr/>
        </p:nvSpPr>
        <p:spPr>
          <a:xfrm>
            <a:off x="6438781" y="4849535"/>
            <a:ext cx="2251115" cy="2813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Scalable Foundation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6438781" y="5245656"/>
            <a:ext cx="7307818" cy="6122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Robust technical architecture built for growth, supporting increased traffic and expanding catalogue without performance degradation.</a:t>
            </a:r>
            <a:endParaRPr lang="en-US" sz="1500" dirty="0"/>
          </a:p>
        </p:txBody>
      </p:sp>
      <p:sp>
        <p:nvSpPr>
          <p:cNvPr id="16" name="Shape 13"/>
          <p:cNvSpPr/>
          <p:nvPr/>
        </p:nvSpPr>
        <p:spPr>
          <a:xfrm>
            <a:off x="6156007" y="6263402"/>
            <a:ext cx="7804785" cy="1436727"/>
          </a:xfrm>
          <a:prstGeom prst="roundRect">
            <a:avLst>
              <a:gd name="adj" fmla="val 7637"/>
            </a:avLst>
          </a:prstGeom>
          <a:solidFill>
            <a:srgbClr val="F3F3FF">
              <a:alpha val="75000"/>
            </a:srgbClr>
          </a:solidFill>
          <a:ln w="22860">
            <a:solidFill>
              <a:srgbClr val="2D4DF2"/>
            </a:solidFill>
            <a:prstDash val="solid"/>
          </a:ln>
        </p:spPr>
      </p:sp>
      <p:sp>
        <p:nvSpPr>
          <p:cNvPr id="17" name="Shape 14"/>
          <p:cNvSpPr/>
          <p:nvPr/>
        </p:nvSpPr>
        <p:spPr>
          <a:xfrm>
            <a:off x="6133148" y="6263402"/>
            <a:ext cx="91440" cy="1436727"/>
          </a:xfrm>
          <a:prstGeom prst="roundRect">
            <a:avLst>
              <a:gd name="adj" fmla="val 313894"/>
            </a:avLst>
          </a:prstGeom>
          <a:solidFill>
            <a:srgbClr val="2D4DF2"/>
          </a:solidFill>
          <a:ln/>
        </p:spPr>
      </p:sp>
      <p:sp>
        <p:nvSpPr>
          <p:cNvPr id="18" name="Text 15"/>
          <p:cNvSpPr/>
          <p:nvPr/>
        </p:nvSpPr>
        <p:spPr>
          <a:xfrm>
            <a:off x="6438781" y="6477595"/>
            <a:ext cx="2356128" cy="2813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Cost-Effective Solution</a:t>
            </a:r>
            <a:endParaRPr lang="en-US" sz="1750" dirty="0"/>
          </a:p>
        </p:txBody>
      </p:sp>
      <p:sp>
        <p:nvSpPr>
          <p:cNvPr id="19" name="Text 16"/>
          <p:cNvSpPr/>
          <p:nvPr/>
        </p:nvSpPr>
        <p:spPr>
          <a:xfrm>
            <a:off x="6438781" y="6873716"/>
            <a:ext cx="7307818" cy="6122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Affordable implementation and maintenance costs make it accessible for small independent bookstores to compete digitally.</a:t>
            </a:r>
            <a:endParaRPr lang="en-US" sz="150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BE26C39A-7CCD-4BB3-9019-29DDDB0EAD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29921" y="0"/>
            <a:ext cx="6116595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197429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52807" y="2408753"/>
            <a:ext cx="8415218" cy="4644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50"/>
              </a:lnSpc>
              <a:buNone/>
            </a:pPr>
            <a:r>
              <a:rPr lang="en-US" sz="29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The Next Chapter: Future Enhancement Roadmap</a:t>
            </a:r>
            <a:endParaRPr lang="en-US" sz="2900" dirty="0"/>
          </a:p>
        </p:txBody>
      </p:sp>
      <p:sp>
        <p:nvSpPr>
          <p:cNvPr id="4" name="Shape 1"/>
          <p:cNvSpPr/>
          <p:nvPr/>
        </p:nvSpPr>
        <p:spPr>
          <a:xfrm>
            <a:off x="7303770" y="3110032"/>
            <a:ext cx="22860" cy="3899297"/>
          </a:xfrm>
          <a:prstGeom prst="roundRect">
            <a:avLst>
              <a:gd name="adj" fmla="val 1036428"/>
            </a:avLst>
          </a:prstGeom>
          <a:solidFill>
            <a:srgbClr val="000000">
              <a:alpha val="8000"/>
            </a:srgbClr>
          </a:solidFill>
          <a:ln/>
        </p:spPr>
      </p:sp>
      <p:sp>
        <p:nvSpPr>
          <p:cNvPr id="5" name="Shape 2"/>
          <p:cNvSpPr/>
          <p:nvPr/>
        </p:nvSpPr>
        <p:spPr>
          <a:xfrm>
            <a:off x="6686669" y="3276243"/>
            <a:ext cx="473750" cy="22860"/>
          </a:xfrm>
          <a:prstGeom prst="roundRect">
            <a:avLst>
              <a:gd name="adj" fmla="val 1036428"/>
            </a:avLst>
          </a:prstGeom>
          <a:solidFill>
            <a:srgbClr val="2D4DF2"/>
          </a:solidFill>
          <a:ln/>
        </p:spPr>
      </p:sp>
      <p:sp>
        <p:nvSpPr>
          <p:cNvPr id="6" name="Shape 3"/>
          <p:cNvSpPr/>
          <p:nvPr/>
        </p:nvSpPr>
        <p:spPr>
          <a:xfrm>
            <a:off x="7137559" y="3110032"/>
            <a:ext cx="355282" cy="355283"/>
          </a:xfrm>
          <a:prstGeom prst="roundRect">
            <a:avLst>
              <a:gd name="adj" fmla="val 66687"/>
            </a:avLst>
          </a:prstGeom>
          <a:solidFill>
            <a:srgbClr val="F3F3FF"/>
          </a:solidFill>
          <a:ln w="15240">
            <a:solidFill>
              <a:srgbClr val="2D4DF2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7203758" y="3148310"/>
            <a:ext cx="222885" cy="278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50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1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4033361" y="3164324"/>
            <a:ext cx="2492097" cy="232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800"/>
              </a:lnSpc>
              <a:buNone/>
            </a:pPr>
            <a:r>
              <a:rPr lang="en-US" sz="14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Phase 1: Payment Integration</a:t>
            </a:r>
            <a:endParaRPr lang="en-US" sz="1450" dirty="0"/>
          </a:p>
        </p:txBody>
      </p:sp>
      <p:sp>
        <p:nvSpPr>
          <p:cNvPr id="9" name="Text 6"/>
          <p:cNvSpPr/>
          <p:nvPr/>
        </p:nvSpPr>
        <p:spPr>
          <a:xfrm>
            <a:off x="552807" y="3491270"/>
            <a:ext cx="5972651" cy="5055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Q2 2025:</a:t>
            </a:r>
            <a:r>
              <a:rPr lang="en-US" sz="12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Implement secure payment gateway with multiple options including UPI, credit cards, and digital wallets for seamless transactions.</a:t>
            </a:r>
            <a:endParaRPr lang="en-US" sz="1200" dirty="0"/>
          </a:p>
        </p:txBody>
      </p:sp>
      <p:sp>
        <p:nvSpPr>
          <p:cNvPr id="10" name="Shape 7"/>
          <p:cNvSpPr/>
          <p:nvPr/>
        </p:nvSpPr>
        <p:spPr>
          <a:xfrm>
            <a:off x="7469981" y="4223861"/>
            <a:ext cx="473750" cy="22860"/>
          </a:xfrm>
          <a:prstGeom prst="roundRect">
            <a:avLst>
              <a:gd name="adj" fmla="val 1036428"/>
            </a:avLst>
          </a:prstGeom>
          <a:solidFill>
            <a:srgbClr val="018CE1"/>
          </a:solidFill>
          <a:ln/>
        </p:spPr>
      </p:sp>
      <p:sp>
        <p:nvSpPr>
          <p:cNvPr id="11" name="Shape 8"/>
          <p:cNvSpPr/>
          <p:nvPr/>
        </p:nvSpPr>
        <p:spPr>
          <a:xfrm>
            <a:off x="7137559" y="4057650"/>
            <a:ext cx="355282" cy="355283"/>
          </a:xfrm>
          <a:prstGeom prst="roundRect">
            <a:avLst>
              <a:gd name="adj" fmla="val 66687"/>
            </a:avLst>
          </a:prstGeom>
          <a:solidFill>
            <a:srgbClr val="F3F3FF"/>
          </a:solidFill>
          <a:ln w="15240">
            <a:solidFill>
              <a:srgbClr val="018CE1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7203758" y="4095929"/>
            <a:ext cx="222885" cy="278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50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2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8104942" y="4111943"/>
            <a:ext cx="2364105" cy="232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Phase 2: Mobile Application</a:t>
            </a:r>
            <a:endParaRPr lang="en-US" sz="1450" dirty="0"/>
          </a:p>
        </p:txBody>
      </p:sp>
      <p:sp>
        <p:nvSpPr>
          <p:cNvPr id="14" name="Text 11"/>
          <p:cNvSpPr/>
          <p:nvPr/>
        </p:nvSpPr>
        <p:spPr>
          <a:xfrm>
            <a:off x="8104942" y="4438888"/>
            <a:ext cx="5972651" cy="5055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Q3 2025:</a:t>
            </a:r>
            <a:r>
              <a:rPr lang="en-US" sz="12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Launch native mobile applications for Android and iOS with enhanced features like offline reading and push notifications.</a:t>
            </a:r>
            <a:endParaRPr lang="en-US" sz="1200" dirty="0"/>
          </a:p>
        </p:txBody>
      </p:sp>
      <p:sp>
        <p:nvSpPr>
          <p:cNvPr id="15" name="Shape 12"/>
          <p:cNvSpPr/>
          <p:nvPr/>
        </p:nvSpPr>
        <p:spPr>
          <a:xfrm>
            <a:off x="6686669" y="5040749"/>
            <a:ext cx="473750" cy="22860"/>
          </a:xfrm>
          <a:prstGeom prst="roundRect">
            <a:avLst>
              <a:gd name="adj" fmla="val 1036428"/>
            </a:avLst>
          </a:prstGeom>
          <a:solidFill>
            <a:srgbClr val="DA33BF"/>
          </a:solidFill>
          <a:ln/>
        </p:spPr>
      </p:sp>
      <p:sp>
        <p:nvSpPr>
          <p:cNvPr id="16" name="Shape 13"/>
          <p:cNvSpPr/>
          <p:nvPr/>
        </p:nvSpPr>
        <p:spPr>
          <a:xfrm>
            <a:off x="7137559" y="4874538"/>
            <a:ext cx="355282" cy="355283"/>
          </a:xfrm>
          <a:prstGeom prst="roundRect">
            <a:avLst>
              <a:gd name="adj" fmla="val 66687"/>
            </a:avLst>
          </a:prstGeom>
          <a:solidFill>
            <a:srgbClr val="F3F3FF"/>
          </a:solidFill>
          <a:ln w="15240">
            <a:solidFill>
              <a:srgbClr val="DA33BF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7203758" y="4912816"/>
            <a:ext cx="222885" cy="278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50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3</a:t>
            </a:r>
            <a:endParaRPr lang="en-US" sz="1750" dirty="0"/>
          </a:p>
        </p:txBody>
      </p:sp>
      <p:sp>
        <p:nvSpPr>
          <p:cNvPr id="18" name="Text 15"/>
          <p:cNvSpPr/>
          <p:nvPr/>
        </p:nvSpPr>
        <p:spPr>
          <a:xfrm>
            <a:off x="3990856" y="4928830"/>
            <a:ext cx="2534603" cy="232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800"/>
              </a:lnSpc>
              <a:buNone/>
            </a:pPr>
            <a:r>
              <a:rPr lang="en-US" sz="14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Phase 3: Analytics Dashboard</a:t>
            </a:r>
            <a:endParaRPr lang="en-US" sz="1450" dirty="0"/>
          </a:p>
        </p:txBody>
      </p:sp>
      <p:sp>
        <p:nvSpPr>
          <p:cNvPr id="19" name="Text 16"/>
          <p:cNvSpPr/>
          <p:nvPr/>
        </p:nvSpPr>
        <p:spPr>
          <a:xfrm>
            <a:off x="552807" y="5255776"/>
            <a:ext cx="5972651" cy="5055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Q4 2025:</a:t>
            </a:r>
            <a:r>
              <a:rPr lang="en-US" sz="12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Advanced analytics for bookstore owners with sales insights, customer behaviour analysis, and inventory management tools.</a:t>
            </a:r>
            <a:endParaRPr lang="en-US" sz="1200" dirty="0"/>
          </a:p>
        </p:txBody>
      </p:sp>
      <p:sp>
        <p:nvSpPr>
          <p:cNvPr id="20" name="Shape 17"/>
          <p:cNvSpPr/>
          <p:nvPr/>
        </p:nvSpPr>
        <p:spPr>
          <a:xfrm>
            <a:off x="7469981" y="5857637"/>
            <a:ext cx="473750" cy="22860"/>
          </a:xfrm>
          <a:prstGeom prst="roundRect">
            <a:avLst>
              <a:gd name="adj" fmla="val 1036428"/>
            </a:avLst>
          </a:prstGeom>
          <a:solidFill>
            <a:srgbClr val="2D4DF2"/>
          </a:solidFill>
          <a:ln/>
        </p:spPr>
      </p:sp>
      <p:sp>
        <p:nvSpPr>
          <p:cNvPr id="21" name="Shape 18"/>
          <p:cNvSpPr/>
          <p:nvPr/>
        </p:nvSpPr>
        <p:spPr>
          <a:xfrm>
            <a:off x="7137559" y="5691426"/>
            <a:ext cx="355282" cy="355283"/>
          </a:xfrm>
          <a:prstGeom prst="roundRect">
            <a:avLst>
              <a:gd name="adj" fmla="val 66687"/>
            </a:avLst>
          </a:prstGeom>
          <a:solidFill>
            <a:srgbClr val="F3F3FF"/>
          </a:solidFill>
          <a:ln w="15240">
            <a:solidFill>
              <a:srgbClr val="2D4DF2"/>
            </a:solidFill>
            <a:prstDash val="solid"/>
          </a:ln>
        </p:spPr>
      </p:sp>
      <p:sp>
        <p:nvSpPr>
          <p:cNvPr id="22" name="Text 19"/>
          <p:cNvSpPr/>
          <p:nvPr/>
        </p:nvSpPr>
        <p:spPr>
          <a:xfrm>
            <a:off x="7203758" y="5729704"/>
            <a:ext cx="222885" cy="278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50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4</a:t>
            </a:r>
            <a:endParaRPr lang="en-US" sz="1750" dirty="0"/>
          </a:p>
        </p:txBody>
      </p:sp>
      <p:sp>
        <p:nvSpPr>
          <p:cNvPr id="23" name="Text 20"/>
          <p:cNvSpPr/>
          <p:nvPr/>
        </p:nvSpPr>
        <p:spPr>
          <a:xfrm>
            <a:off x="8104942" y="5745718"/>
            <a:ext cx="2572107" cy="232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Phase 4: AI Recommendations</a:t>
            </a:r>
            <a:endParaRPr lang="en-US" sz="1450" dirty="0"/>
          </a:p>
        </p:txBody>
      </p:sp>
      <p:sp>
        <p:nvSpPr>
          <p:cNvPr id="24" name="Text 21"/>
          <p:cNvSpPr/>
          <p:nvPr/>
        </p:nvSpPr>
        <p:spPr>
          <a:xfrm>
            <a:off x="8104942" y="6072664"/>
            <a:ext cx="5972651" cy="5055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Q1 2026:</a:t>
            </a:r>
            <a:r>
              <a:rPr lang="en-US" sz="12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Machine learning-powered recommendation engine providing personalised book suggestions based on reading history and preferences.</a:t>
            </a:r>
            <a:endParaRPr lang="en-US" sz="1200" dirty="0"/>
          </a:p>
        </p:txBody>
      </p:sp>
      <p:sp>
        <p:nvSpPr>
          <p:cNvPr id="25" name="Text 22"/>
          <p:cNvSpPr/>
          <p:nvPr/>
        </p:nvSpPr>
        <p:spPr>
          <a:xfrm>
            <a:off x="789623" y="7364611"/>
            <a:ext cx="13287970" cy="2527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"Empowering independent bookstores to thrive in the digital age whilst preserving the magic of discovering your next favourite book."</a:t>
            </a:r>
            <a:endParaRPr lang="en-US" sz="1200" dirty="0"/>
          </a:p>
        </p:txBody>
      </p:sp>
      <p:sp>
        <p:nvSpPr>
          <p:cNvPr id="26" name="Shape 23"/>
          <p:cNvSpPr/>
          <p:nvPr/>
        </p:nvSpPr>
        <p:spPr>
          <a:xfrm>
            <a:off x="552807" y="7186970"/>
            <a:ext cx="22860" cy="608052"/>
          </a:xfrm>
          <a:prstGeom prst="rect">
            <a:avLst/>
          </a:prstGeom>
          <a:solidFill>
            <a:srgbClr val="2D4DF2"/>
          </a:solidFill>
          <a:ln/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681</Words>
  <Application>Microsoft Office PowerPoint</Application>
  <PresentationFormat>Custom</PresentationFormat>
  <Paragraphs>91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Nunito Semi Bold</vt:lpstr>
      <vt:lpstr>Calibri</vt:lpstr>
      <vt:lpstr>PT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lastModifiedBy>Dheeraj Singh</cp:lastModifiedBy>
  <cp:revision>4</cp:revision>
  <dcterms:created xsi:type="dcterms:W3CDTF">2025-10-02T08:02:44Z</dcterms:created>
  <dcterms:modified xsi:type="dcterms:W3CDTF">2025-10-02T08:21:00Z</dcterms:modified>
</cp:coreProperties>
</file>